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57" r:id="rId4"/>
    <p:sldId id="258" r:id="rId5"/>
    <p:sldId id="289" r:id="rId6"/>
    <p:sldId id="286" r:id="rId7"/>
    <p:sldId id="287" r:id="rId8"/>
    <p:sldId id="259" r:id="rId9"/>
    <p:sldId id="260" r:id="rId10"/>
    <p:sldId id="273" r:id="rId11"/>
    <p:sldId id="265" r:id="rId12"/>
    <p:sldId id="266" r:id="rId13"/>
    <p:sldId id="293" r:id="rId14"/>
    <p:sldId id="267" r:id="rId15"/>
    <p:sldId id="268" r:id="rId16"/>
    <p:sldId id="292" r:id="rId17"/>
    <p:sldId id="295" r:id="rId18"/>
    <p:sldId id="290" r:id="rId19"/>
    <p:sldId id="272" r:id="rId20"/>
    <p:sldId id="297" r:id="rId21"/>
    <p:sldId id="298" r:id="rId22"/>
    <p:sldId id="294" r:id="rId23"/>
    <p:sldId id="299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C"/>
    <a:srgbClr val="363636"/>
    <a:srgbClr val="333131"/>
    <a:srgbClr val="2E3236"/>
    <a:srgbClr val="2C2C2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50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8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EDA56FF-5994-4589-BAFD-3653B6A652B1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A83F5F1-EDF6-42D0-BF4F-9DF6B4CFE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94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B1DE-19D9-47A7-87C5-529B28B68407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F22B0-B180-4572-BB1D-CA451A544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EE341-6C94-4E61-A34F-56491A9B4D42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F115-903E-4262-8236-B2ABCDE41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7A36-C497-4946-ADA7-3877B3B31F7D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AC7A-590E-456E-BCE9-52DCE9FF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3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7F95-8D7F-4C8F-A43B-DD7EFDD4A33A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359C-D932-41CD-938E-E84C56B9A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66D0-FEA9-4353-8C55-9A93D50FC62F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9DD5-B3FA-43A4-AD13-1FB17A361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AB38-02C0-4F6B-B784-A445D7A6409F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A67F-0111-46BF-9C22-F7652030C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AA03-62BA-4A01-9FBA-20F004A87FAC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9725-40B1-4509-88DE-0844431B3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CAED-E8B9-4361-9449-5295A90A5B29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9C17-4E28-46FB-AB95-A4DDF1729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B379-717C-4B9A-8BBC-28AAC617C4E4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2190-CCB7-4C31-9B74-40ED1CA2A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0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FB57-0922-4455-AA09-A724C59D01FF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5C16-193A-4EAC-8061-F18A31DA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7895-85BD-4A5E-8F17-0DA7C30B134F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5BB7-2745-40D4-9F3F-B94087950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3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BEAD60-88B0-4848-9582-F8A7EE223B12}" type="datetimeFigureOut">
              <a:rPr lang="en-US"/>
              <a:pPr>
                <a:defRPr/>
              </a:pPr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43D042-FD6A-4975-A190-182D6B8F6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IMAGES\AS.HD\blind_art-wallpaper-1366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i="1" spc="3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0">
                    <a:schemeClr val="bg1"/>
                  </a:glow>
                  <a:reflection blurRad="6350" stA="55000" endA="300" endPos="45500" dir="5400000" sy="-100000" algn="bl" rotWithShape="0"/>
                </a:effectLst>
                <a:latin typeface="Baskerville Old Face" pitchFamily="18" charset="0"/>
              </a:rPr>
              <a:t>Cloud Computing </a:t>
            </a:r>
            <a:endParaRPr lang="en-US" sz="9600" b="1" i="1" spc="3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0">
                  <a:schemeClr val="bg1"/>
                </a:glow>
                <a:reflection blurRad="6350" stA="55000" endA="300" endPos="455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1366" y="5360276"/>
            <a:ext cx="603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cloud.training.vtc@gmail.com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Baskerville Old Face" pitchFamily="18" charset="0"/>
              </a:rPr>
              <a:t>Cloud computing features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kern="100" dirty="0">
                <a:solidFill>
                  <a:srgbClr val="FF0000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Reducing business risk and maintenance expenses</a:t>
            </a:r>
            <a:r>
              <a:rPr lang="en-US" b="1" i="1" kern="100" dirty="0" smtClean="0">
                <a:solidFill>
                  <a:srgbClr val="FF0000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kern="100" dirty="0" smtClean="0"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Baskerville Old Face" pitchFamily="18" charset="0"/>
              </a:rPr>
              <a:t>Infrastructure </a:t>
            </a:r>
            <a:r>
              <a:rPr lang="en-US" sz="2400" dirty="0">
                <a:latin typeface="Baskerville Old Face" pitchFamily="18" charset="0"/>
              </a:rPr>
              <a:t>providers take the </a:t>
            </a:r>
            <a:r>
              <a:rPr lang="en-US" sz="2400" dirty="0" smtClean="0">
                <a:latin typeface="Baskerville Old Face" pitchFamily="18" charset="0"/>
              </a:rPr>
              <a:t>risk.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Staff </a:t>
            </a:r>
            <a:r>
              <a:rPr lang="en-US" sz="2400" dirty="0">
                <a:solidFill>
                  <a:prstClr val="black"/>
                </a:solidFill>
                <a:latin typeface="Baskerville Old Face" pitchFamily="18" charset="0"/>
              </a:rPr>
              <a:t>training </a:t>
            </a: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cost.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Maintenance cost.</a:t>
            </a:r>
            <a:endParaRPr lang="en-US" sz="2400" kern="100" dirty="0">
              <a:solidFill>
                <a:prstClr val="black"/>
              </a:solidFill>
              <a:latin typeface="Baskerville Old Face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Cloud computing business models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9466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anose="02020603050405020304" pitchFamily="18" charset="0"/>
              </a:rPr>
              <a:t>Infrastructure </a:t>
            </a:r>
            <a:r>
              <a:rPr lang="en-US" b="1" i="1" dirty="0">
                <a:solidFill>
                  <a:srgbClr val="FF0000"/>
                </a:solidFill>
                <a:latin typeface="Baskerville Old Face" pitchFamily="18" charset="0"/>
                <a:cs typeface="Times New Roman" panose="02020603050405020304" pitchFamily="18" charset="0"/>
              </a:rPr>
              <a:t>as a service (IaaS</a:t>
            </a:r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anose="02020603050405020304" pitchFamily="18" charset="0"/>
              </a:rPr>
              <a:t>):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Baskerville Old Face" pitchFamily="18" charset="0"/>
              </a:rPr>
              <a:t>Delivers </a:t>
            </a:r>
            <a:r>
              <a:rPr lang="en-US" sz="2600" dirty="0">
                <a:latin typeface="Baskerville Old Face" pitchFamily="18" charset="0"/>
              </a:rPr>
              <a:t>hardware resources such as </a:t>
            </a:r>
            <a:r>
              <a:rPr lang="en-US" sz="2600" dirty="0" smtClean="0">
                <a:latin typeface="Baskerville Old Face" pitchFamily="18" charset="0"/>
              </a:rPr>
              <a:t>CPU “Physically”, or virtual machines  controlled by “HyperVisor</a:t>
            </a:r>
            <a:r>
              <a:rPr lang="en-US" sz="2600" dirty="0">
                <a:latin typeface="Baskerville Old Face" pitchFamily="18" charset="0"/>
              </a:rPr>
              <a:t>” </a:t>
            </a:r>
            <a:r>
              <a:rPr lang="en-US" sz="2600" dirty="0" smtClean="0">
                <a:latin typeface="Baskerville Old Face" pitchFamily="18" charset="0"/>
              </a:rPr>
              <a:t>brought users by “cloud carrier”.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Baskerville Old Face" pitchFamily="18" charset="0"/>
              </a:rPr>
              <a:t>Disk </a:t>
            </a:r>
            <a:r>
              <a:rPr lang="en-US" sz="2600" dirty="0">
                <a:latin typeface="Baskerville Old Face" pitchFamily="18" charset="0"/>
              </a:rPr>
              <a:t>space or network components as a </a:t>
            </a:r>
            <a:r>
              <a:rPr lang="en-US" sz="2600" dirty="0" smtClean="0">
                <a:latin typeface="Baskerville Old Face" pitchFamily="18" charset="0"/>
              </a:rPr>
              <a:t>service</a:t>
            </a:r>
            <a:r>
              <a:rPr lang="en-US" sz="2600" dirty="0">
                <a:latin typeface="Baskerville Old Face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Baskerville Old Face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Baskerville Old Face" pitchFamily="18" charset="0"/>
              </a:rPr>
              <a:t>Client has full control of the virtualized platform.</a:t>
            </a:r>
            <a:endParaRPr lang="en-US" sz="2600" dirty="0">
              <a:latin typeface="Baskerville Old Face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Baskerville Old Face" pitchFamily="18" charset="0"/>
              </a:rPr>
              <a:t>Users are responsible of managing &amp; maintaining their SW’s and OS’s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anose="02020603050405020304" pitchFamily="18" charset="0"/>
              </a:rPr>
              <a:t>Platform as a service (PaaS):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Baskerville Old Face" pitchFamily="18" charset="0"/>
              </a:rPr>
              <a:t>Its provided by cloud provider</a:t>
            </a:r>
            <a:r>
              <a:rPr lang="en-US" sz="2600" dirty="0">
                <a:latin typeface="Baskerville Old Face" pitchFamily="18" charset="0"/>
              </a:rPr>
              <a:t>.</a:t>
            </a:r>
            <a:endParaRPr lang="en-US" sz="2600" dirty="0" smtClean="0">
              <a:latin typeface="Baskerville Old Fac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Baskerville Old Face" pitchFamily="18" charset="0"/>
              </a:rPr>
              <a:t>P</a:t>
            </a:r>
            <a:r>
              <a:rPr lang="en-US" sz="2600" dirty="0" smtClean="0">
                <a:latin typeface="Baskerville Old Face" pitchFamily="18" charset="0"/>
              </a:rPr>
              <a:t>rovide platform resources (application platform as a service) like operating systems and applications.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Baskerville Old Face" pitchFamily="18" charset="0"/>
              </a:rPr>
              <a:t>User can deploy and customize their applications (programming languages and tools supported by the cloud provider).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Baskerville Old Face" pitchFamily="18" charset="0"/>
              </a:rPr>
              <a:t>Users doesn’t have full control but they restricted by the provider constraints.</a:t>
            </a:r>
            <a:endParaRPr lang="en-US" sz="2600" dirty="0">
              <a:latin typeface="Baskerville Old Fac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Cloud computing business models (cont.)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82613" y="1524000"/>
            <a:ext cx="11014075" cy="5002213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Software as a service (SaaS): 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Software (application) provide by the cloud provider (on-demand application), 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The user just use it without any control.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This service can update, enhance, maintain and patching this software (applications).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Free applications.</a:t>
            </a:r>
            <a:endParaRPr lang="en-US" sz="2400" b="1" i="1" dirty="0" smtClean="0">
              <a:latin typeface="Baskerville Old Face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Network as a service (NaaS): 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Cloud services enabled the users to use network and transport connectivity services. 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Optimization of resource allocations by considering network and computing resources as a unified whole (VPN, bandwidth on demand (BoD), and mobile network virtualization).</a:t>
            </a:r>
            <a:endParaRPr lang="en-US" sz="2400" dirty="0" smtClean="0"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28" y="0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Cloud Computing Types 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1026" name="Picture 2" descr="C:\Users\Tamer\Desktop\green-cloud-computing-11-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5610"/>
          <a:stretch/>
        </p:blipFill>
        <p:spPr bwMode="auto">
          <a:xfrm>
            <a:off x="1605886" y="1000736"/>
            <a:ext cx="8980228" cy="58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Cloud Computing Types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20725" y="1593850"/>
            <a:ext cx="10633075" cy="4821238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Public cloud (external cloud</a:t>
            </a:r>
            <a:r>
              <a:rPr lang="en-US" b="1" i="1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):  32%</a:t>
            </a:r>
            <a:endParaRPr lang="en-US" b="1" i="1" dirty="0" smtClean="0">
              <a:solidFill>
                <a:srgbClr val="FF0000"/>
              </a:solidFill>
              <a:latin typeface="Baskerville Old Face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Service providers offers their resources as a service to the public.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Shifting the risks to infrastructure providers. 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Scalable and dynamic. 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Lakes to the security.</a:t>
            </a:r>
            <a:endParaRPr lang="en-US" sz="2400" dirty="0" smtClean="0">
              <a:solidFill>
                <a:srgbClr val="FF0000"/>
              </a:solidFill>
              <a:latin typeface="Baskerville Old Face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Private cloud (internal clouds):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  10%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Designed</a:t>
            </a:r>
            <a:r>
              <a:rPr lang="en-US" sz="2400" b="1" i="1" dirty="0" smtClean="0">
                <a:latin typeface="Baskerville Old Face" pitchFamily="18" charset="0"/>
              </a:rPr>
              <a:t> </a:t>
            </a:r>
            <a:r>
              <a:rPr lang="en-US" sz="2400" dirty="0" smtClean="0">
                <a:latin typeface="Baskerville Old Face" pitchFamily="18" charset="0"/>
              </a:rPr>
              <a:t>specifically for single origination(private network).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Organization has the highest degree of control over performance. 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Reliability and security.</a:t>
            </a:r>
          </a:p>
          <a:p>
            <a:pPr eaLnBrk="1" hangingPunct="1"/>
            <a:r>
              <a:rPr lang="en-US" sz="2400" dirty="0" smtClean="0">
                <a:latin typeface="Baskerville Old Face" pitchFamily="18" charset="0"/>
              </a:rPr>
              <a:t>Organization well need to be charged for that service.</a:t>
            </a:r>
            <a:endParaRPr lang="en-US" sz="2400" dirty="0" smtClean="0">
              <a:solidFill>
                <a:srgbClr val="FF000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Cloud computing types  (cont.)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1498073"/>
            <a:ext cx="10515600" cy="43513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Hybrid cloud:  58%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Combination of public and private cloud models.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Address the limitations of each approach.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Swings between both(Flexibility).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Offers the security and control over application data and expansion in capacity if needed.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i="1" dirty="0" smtClean="0">
                <a:latin typeface="Baskerville Old Face" pitchFamily="18" charset="0"/>
              </a:rPr>
              <a:t>Cloud Bursting</a:t>
            </a:r>
            <a:r>
              <a:rPr lang="en-US" sz="2400" i="1" dirty="0">
                <a:latin typeface="Baskerville Old Face" pitchFamily="18" charset="0"/>
              </a:rPr>
              <a:t>:</a:t>
            </a:r>
            <a:r>
              <a:rPr lang="en-US" sz="2400" dirty="0" smtClean="0">
                <a:latin typeface="Baskerville Old Face" pitchFamily="18" charset="0"/>
              </a:rPr>
              <a:t> (</a:t>
            </a:r>
            <a:r>
              <a:rPr lang="en-US" sz="2000" dirty="0" smtClean="0">
                <a:latin typeface="Baskerville Old Face" pitchFamily="18" charset="0"/>
              </a:rPr>
              <a:t>application </a:t>
            </a:r>
            <a:r>
              <a:rPr lang="en-US" sz="2000" dirty="0">
                <a:latin typeface="Baskerville Old Face" pitchFamily="18" charset="0"/>
              </a:rPr>
              <a:t>runs in a private cloud or data center and "bursts" to a public cloud </a:t>
            </a:r>
            <a:r>
              <a:rPr lang="en-US" sz="2000" dirty="0" smtClean="0">
                <a:latin typeface="Baskerville Old Face" pitchFamily="18" charset="0"/>
              </a:rPr>
              <a:t>in case of increasing </a:t>
            </a:r>
            <a:r>
              <a:rPr lang="en-US" sz="2000" dirty="0">
                <a:latin typeface="Baskerville Old Face" pitchFamily="18" charset="0"/>
              </a:rPr>
              <a:t>demand </a:t>
            </a:r>
            <a:r>
              <a:rPr lang="en-US" sz="2000" dirty="0" smtClean="0">
                <a:latin typeface="Baskerville Old Face" pitchFamily="18" charset="0"/>
              </a:rPr>
              <a:t>of </a:t>
            </a:r>
            <a:r>
              <a:rPr lang="en-US" sz="2000" dirty="0">
                <a:latin typeface="Baskerville Old Face" pitchFamily="18" charset="0"/>
              </a:rPr>
              <a:t>computing </a:t>
            </a:r>
            <a:r>
              <a:rPr lang="en-US" sz="2000" dirty="0" smtClean="0">
                <a:latin typeface="Baskerville Old Face" pitchFamily="18" charset="0"/>
              </a:rPr>
              <a:t>capacity)</a:t>
            </a:r>
            <a:endParaRPr lang="en-US" sz="2400" dirty="0" smtClean="0">
              <a:solidFill>
                <a:srgbClr val="FF000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mer\Desktop\hybrid_cloud_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86" y="2745"/>
            <a:ext cx="9285029" cy="68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public clouds vs. private clouds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127320"/>
              </p:ext>
            </p:extLst>
          </p:nvPr>
        </p:nvGraphicFramePr>
        <p:xfrm>
          <a:off x="996287" y="1883390"/>
          <a:ext cx="9539784" cy="3629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9928"/>
                <a:gridCol w="3179928"/>
                <a:gridCol w="3179928"/>
              </a:tblGrid>
              <a:tr h="544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comparison</a:t>
                      </a:r>
                      <a:endParaRPr lang="en-US" sz="2400" b="1" kern="1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</a:rPr>
                        <a:t>Public cloud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</a:rPr>
                        <a:t>Private cloud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511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Initial cost </a:t>
                      </a:r>
                      <a:endParaRPr lang="en-US" sz="2400" b="1" kern="1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Typically zero</a:t>
                      </a:r>
                      <a:endParaRPr lang="en-US" sz="2400" b="1" kern="1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Typically high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544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</a:rPr>
                        <a:t>Running cost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Predictable</a:t>
                      </a:r>
                      <a:endParaRPr lang="en-US" sz="2400" b="1" kern="1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Unpredictable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544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</a:rPr>
                        <a:t>Customization 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Impossible</a:t>
                      </a:r>
                      <a:endParaRPr lang="en-US" sz="2400" b="1" kern="1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Possible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942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</a:rPr>
                        <a:t>Privacy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No (Host has access to the data)</a:t>
                      </a:r>
                      <a:endParaRPr lang="en-US" sz="2400" b="1" kern="1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Yes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544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</a:rPr>
                        <a:t>Single sign-on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Impossible</a:t>
                      </a:r>
                      <a:endParaRPr lang="en-US" sz="2400" b="1" kern="10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Possible</a:t>
                      </a:r>
                      <a:endParaRPr lang="en-US" sz="2400" b="1" kern="10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1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30" y="300256"/>
            <a:ext cx="8060140" cy="1325563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Baskerville Old Face" pitchFamily="18" charset="0"/>
              </a:rPr>
              <a:t>Cloud Computing</a:t>
            </a:r>
            <a:endParaRPr lang="en-US" sz="4800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594" y="1802844"/>
            <a:ext cx="4469672" cy="3656259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Baskerville Old Face" pitchFamily="18" charset="0"/>
              </a:rPr>
              <a:t>Pros</a:t>
            </a:r>
            <a:endParaRPr lang="en-US" sz="3600" b="1" dirty="0" smtClean="0">
              <a:solidFill>
                <a:srgbClr val="00B050"/>
              </a:solidFill>
              <a:latin typeface="Baskerville Old Face" pitchFamily="18" charset="0"/>
            </a:endParaRPr>
          </a:p>
          <a:p>
            <a:r>
              <a:rPr lang="en-US" b="1" dirty="0" smtClean="0">
                <a:latin typeface="Baskerville Old Face" pitchFamily="18" charset="0"/>
              </a:rPr>
              <a:t>Convenience (anywhere)</a:t>
            </a:r>
          </a:p>
          <a:p>
            <a:r>
              <a:rPr lang="en-US" b="1" dirty="0" smtClean="0">
                <a:latin typeface="Baskerville Old Face" pitchFamily="18" charset="0"/>
              </a:rPr>
              <a:t>Backups</a:t>
            </a:r>
          </a:p>
          <a:p>
            <a:r>
              <a:rPr lang="en-US" b="1" dirty="0" smtClean="0">
                <a:latin typeface="Baskerville Old Face" pitchFamily="18" charset="0"/>
              </a:rPr>
              <a:t>Collaboration (sharing)</a:t>
            </a:r>
          </a:p>
          <a:p>
            <a:r>
              <a:rPr lang="en-US" b="1" dirty="0">
                <a:latin typeface="Baskerville Old Face" pitchFamily="18" charset="0"/>
              </a:rPr>
              <a:t>Environmentally friendly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08186" y="1813277"/>
            <a:ext cx="4414990" cy="363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Cons</a:t>
            </a:r>
          </a:p>
          <a:p>
            <a:r>
              <a:rPr lang="en-US" b="1" dirty="0">
                <a:latin typeface="Baskerville Old Face" pitchFamily="18" charset="0"/>
              </a:rPr>
              <a:t>Security </a:t>
            </a:r>
            <a:r>
              <a:rPr lang="en-US" b="1" dirty="0" smtClean="0">
                <a:latin typeface="Baskerville Old Face" pitchFamily="18" charset="0"/>
              </a:rPr>
              <a:t>breaches</a:t>
            </a:r>
          </a:p>
          <a:p>
            <a:r>
              <a:rPr lang="en-US" b="1" dirty="0" smtClean="0">
                <a:latin typeface="Baskerville Old Face" pitchFamily="18" charset="0"/>
              </a:rPr>
              <a:t>Outages</a:t>
            </a:r>
          </a:p>
          <a:p>
            <a:r>
              <a:rPr lang="en-US" b="1" dirty="0" smtClean="0">
                <a:latin typeface="Baskerville Old Face" pitchFamily="18" charset="0"/>
              </a:rPr>
              <a:t>Slow </a:t>
            </a:r>
            <a:r>
              <a:rPr lang="en-US" b="1" dirty="0">
                <a:latin typeface="Baskerville Old Face" pitchFamily="18" charset="0"/>
              </a:rPr>
              <a:t>speeds</a:t>
            </a:r>
            <a:r>
              <a:rPr lang="en-US" b="1" dirty="0" smtClean="0">
                <a:latin typeface="Baskerville Old Face" pitchFamily="18" charset="0"/>
              </a:rPr>
              <a:t>.</a:t>
            </a:r>
          </a:p>
          <a:p>
            <a:r>
              <a:rPr lang="en-US" b="1" dirty="0">
                <a:latin typeface="Baskerville Old Face" pitchFamily="18" charset="0"/>
              </a:rPr>
              <a:t>Limited </a:t>
            </a:r>
            <a:r>
              <a:rPr lang="en-US" b="1" dirty="0" smtClean="0">
                <a:latin typeface="Baskerville Old Face" pitchFamily="18" charset="0"/>
              </a:rPr>
              <a:t>features</a:t>
            </a:r>
            <a:endParaRPr lang="en-US" sz="2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The future of cloud computing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Cloud computing is the future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“Clouded” systems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Expected operating systems is going to run on the cloud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People Fears of the roll of IT managers.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Cloud is a competitive player in the business.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amer\Desktop\12381255119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6052" y="4891418"/>
            <a:ext cx="1299190" cy="12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mer\Desktop\8673546462_73b2df8c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52" y="4861326"/>
            <a:ext cx="1329282" cy="13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70" y="365125"/>
            <a:ext cx="11668834" cy="1325563"/>
          </a:xfrm>
        </p:spPr>
        <p:txBody>
          <a:bodyPr/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What you think about </a:t>
            </a:r>
            <a:r>
              <a:rPr lang="en-US" sz="4600" spc="300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Cloud computing 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?</a:t>
            </a:r>
            <a:endParaRPr 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50" y="4805777"/>
            <a:ext cx="11210499" cy="109231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Baskerville Old Face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Baskerville Old Face" pitchFamily="18" charset="0"/>
              </a:rPr>
              <a:t>So don’t be afraid if you didn’t got it from the first time.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0751" y="1931692"/>
            <a:ext cx="11210499" cy="174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n-US" sz="3200" b="1" dirty="0" smtClean="0"/>
              <a:t>“First to mind when asked what ‘the cloud’ is, a majority respond it’s either an actual cloud, the sky, or something related to weather.” – </a:t>
            </a:r>
            <a:r>
              <a:rPr lang="en-US" sz="3200" dirty="0" smtClean="0"/>
              <a:t>Citrix Cloud Survey Guide (August 2012)</a:t>
            </a:r>
          </a:p>
          <a:p>
            <a:pPr marL="0" indent="0" algn="just">
              <a:buFont typeface="Arial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13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Tamer\Desktop\New folder (2)\577172_10151580551166840_1022493197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" b="5206"/>
          <a:stretch/>
        </p:blipFill>
        <p:spPr bwMode="auto">
          <a:xfrm>
            <a:off x="872270" y="1"/>
            <a:ext cx="10447461" cy="68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8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amer\Desktop\New folder (2)\662px-Cloud_comput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0"/>
            <a:ext cx="757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mer\Desktop\green-cloud-hanging-banner-illustration-design-over-white-background-359217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6"/>
          <a:stretch/>
        </p:blipFill>
        <p:spPr bwMode="auto">
          <a:xfrm>
            <a:off x="8143164" y="161774"/>
            <a:ext cx="3304830" cy="2690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69" y="214998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Can cloud be green ??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868" y="2269326"/>
            <a:ext cx="104905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due to Cloud </a:t>
            </a:r>
            <a:r>
              <a:rPr lang="en-US" sz="2800" dirty="0"/>
              <a:t>computing </a:t>
            </a:r>
            <a:r>
              <a:rPr lang="en-US" sz="2800" dirty="0" smtClean="0"/>
              <a:t>business models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SaaS, NaaS, IaaS,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PaaS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Business Efficiency </a:t>
            </a:r>
            <a:r>
              <a:rPr lang="en-US" sz="2800" dirty="0" smtClean="0">
                <a:sym typeface="Wingdings" pitchFamily="2" charset="2"/>
              </a:rPr>
              <a:t> Energy </a:t>
            </a:r>
            <a:r>
              <a:rPr lang="en-US" sz="2800" dirty="0"/>
              <a:t>Efficiency </a:t>
            </a:r>
            <a:r>
              <a:rPr lang="en-US" sz="4000" b="1" dirty="0" smtClean="0"/>
              <a:t>=</a:t>
            </a:r>
            <a:r>
              <a:rPr lang="en-US" sz="2800" dirty="0" smtClean="0"/>
              <a:t> </a:t>
            </a:r>
            <a:r>
              <a:rPr lang="en-US" sz="2800" dirty="0"/>
              <a:t>Efficiency </a:t>
            </a:r>
            <a:r>
              <a:rPr lang="en-US" sz="2800" dirty="0" smtClean="0"/>
              <a:t>itself </a:t>
            </a:r>
            <a:r>
              <a:rPr lang="en-US" sz="2800" dirty="0"/>
              <a:t>is </a:t>
            </a:r>
            <a:r>
              <a:rPr lang="en-US" sz="2800" dirty="0" smtClean="0"/>
              <a:t>Green.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virtualization (resource saving</a:t>
            </a:r>
            <a:r>
              <a:rPr lang="en-US" sz="2800" dirty="0" smtClean="0">
                <a:sym typeface="Wingdings" pitchFamily="2" charset="2"/>
              </a:rPr>
              <a:t> cost saving energy saving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MASTER\aabuCS\distributed systems\homework\cloud computing\goodbad_fe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342900"/>
            <a:ext cx="89757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Introduction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>
                <a:latin typeface="Baskerville Old Face" pitchFamily="18" charset="0"/>
              </a:rPr>
              <a:t>Started in the early of 2008</a:t>
            </a:r>
          </a:p>
          <a:p>
            <a:pPr algn="just" eaLnBrk="1" hangingPunct="1"/>
            <a:r>
              <a:rPr lang="en-US" dirty="0" smtClean="0">
                <a:latin typeface="Baskerville Old Face" pitchFamily="18" charset="0"/>
              </a:rPr>
              <a:t>The computing resources become available, power full and less-cost as previously not.</a:t>
            </a:r>
          </a:p>
          <a:p>
            <a:pPr algn="just" eaLnBrk="1" hangingPunct="1"/>
            <a:r>
              <a:rPr lang="en-US" dirty="0" smtClean="0">
                <a:latin typeface="Baskerville Old Face" pitchFamily="18" charset="0"/>
              </a:rPr>
              <a:t>This technological orientation leads to new model called cloud computing.</a:t>
            </a:r>
          </a:p>
          <a:p>
            <a:pPr algn="just" eaLnBrk="1" hangingPunct="1"/>
            <a:r>
              <a:rPr lang="en-US" dirty="0" smtClean="0">
                <a:latin typeface="Baskerville Old Face" pitchFamily="18" charset="0"/>
              </a:rPr>
              <a:t>The rent and lent procedure between job owners and service providers.</a:t>
            </a:r>
          </a:p>
          <a:p>
            <a:pPr algn="just" eaLnBrk="1" hangingPunct="1"/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u="sng" dirty="0" smtClean="0">
                <a:latin typeface="Baskerville Old Face" pitchFamily="18" charset="0"/>
              </a:rPr>
              <a:t>infrastructure providers</a:t>
            </a:r>
            <a:r>
              <a:rPr lang="en-US" dirty="0" smtClean="0">
                <a:latin typeface="Baskerville Old Face" pitchFamily="18" charset="0"/>
              </a:rPr>
              <a:t> and </a:t>
            </a:r>
            <a:r>
              <a:rPr lang="en-US" u="sng" dirty="0" smtClean="0">
                <a:latin typeface="Baskerville Old Face" pitchFamily="18" charset="0"/>
              </a:rPr>
              <a:t>the service providers.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Cloud computing definition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b="1" dirty="0" smtClean="0">
                <a:latin typeface="Baskerville Old Face" pitchFamily="18" charset="0"/>
              </a:rPr>
              <a:t>NIST definition of cloud computing: “</a:t>
            </a:r>
            <a:r>
              <a:rPr lang="en-US" i="1" dirty="0" smtClean="0">
                <a:latin typeface="Baskerville Old Face" pitchFamily="18" charset="0"/>
              </a:rPr>
              <a:t>Cloud computing is a model for enabling ubiquitous(founded every where), convenient, on-demand network access to a shared pool of configurable computing resources (e.g., networks, servers, storage, applications, and services) that can be rapidly provisioned and released with minimal management effort or service provider interaction.</a:t>
            </a:r>
            <a:r>
              <a:rPr lang="en-US" b="1" dirty="0" smtClean="0">
                <a:latin typeface="Baskerville Old Face" pitchFamily="18" charset="0"/>
              </a:rPr>
              <a:t>”</a:t>
            </a:r>
            <a:endParaRPr lang="en-US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skerville Old Face" pitchFamily="18" charset="0"/>
              </a:rPr>
              <a:t>More simple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Baskerville Old Face" pitchFamily="18" charset="0"/>
              </a:rPr>
              <a:t>It is a service like your phone, electricity, water bell.</a:t>
            </a:r>
          </a:p>
          <a:p>
            <a:pPr algn="just"/>
            <a:endParaRPr lang="en-US" dirty="0">
              <a:latin typeface="Baskerville Old Face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Baskerville Old Face" pitchFamily="18" charset="0"/>
            </a:endParaRPr>
          </a:p>
          <a:p>
            <a:pPr algn="just"/>
            <a:r>
              <a:rPr lang="en-US" dirty="0" smtClean="0">
                <a:latin typeface="Baskerville Old Face" pitchFamily="18" charset="0"/>
              </a:rPr>
              <a:t>Don’t worry about the location of the sever, just turn-on your device and get your service.</a:t>
            </a:r>
          </a:p>
          <a:p>
            <a:pPr algn="just"/>
            <a:endParaRPr lang="en-US" dirty="0">
              <a:latin typeface="Baskerville Old Face" pitchFamily="18" charset="0"/>
            </a:endParaRPr>
          </a:p>
          <a:p>
            <a:pPr algn="just"/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latin typeface="Baskerville Old Face" pitchFamily="18" charset="0"/>
              </a:rPr>
              <a:t>OUTSOURCING</a:t>
            </a:r>
            <a:r>
              <a:rPr lang="en-US" dirty="0" smtClean="0">
                <a:latin typeface="Baskerville Old Face" pitchFamily="18" charset="0"/>
              </a:rPr>
              <a:t> concept.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06" y="1009947"/>
            <a:ext cx="10515600" cy="817794"/>
          </a:xfrm>
        </p:spPr>
        <p:txBody>
          <a:bodyPr/>
          <a:lstStyle/>
          <a:p>
            <a:r>
              <a:rPr lang="en-US" sz="5400" b="1" dirty="0" smtClean="0">
                <a:latin typeface="Baskerville Old Face" pitchFamily="18" charset="0"/>
              </a:rPr>
              <a:t>Cloud computing service providers  </a:t>
            </a:r>
            <a:endParaRPr lang="en-US" sz="5400" b="1" dirty="0">
              <a:latin typeface="Baskerville Old Fac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006230"/>
            <a:ext cx="5787314" cy="4804012"/>
          </a:xfrm>
        </p:spPr>
        <p:txBody>
          <a:bodyPr numCol="2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Amazon</a:t>
            </a:r>
          </a:p>
          <a:p>
            <a:endParaRPr lang="en-US" sz="2800" dirty="0">
              <a:latin typeface="Baskerville Old Fac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VMware</a:t>
            </a:r>
          </a:p>
          <a:p>
            <a:endParaRPr lang="en-US" sz="2800" dirty="0">
              <a:latin typeface="Baskerville Old Fac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Microsoft</a:t>
            </a:r>
          </a:p>
          <a:p>
            <a:endParaRPr lang="en-US" sz="2800" dirty="0" smtClean="0">
              <a:latin typeface="Baskerville Old Fac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Google</a:t>
            </a:r>
          </a:p>
          <a:p>
            <a:endParaRPr lang="en-US" sz="2800" dirty="0" smtClean="0">
              <a:latin typeface="Baskerville Old Face" pitchFamily="18" charset="0"/>
            </a:endParaRPr>
          </a:p>
          <a:p>
            <a:endParaRPr lang="en-US" sz="2800" dirty="0">
              <a:latin typeface="Baskerville Old Face" pitchFamily="18" charset="0"/>
            </a:endParaRPr>
          </a:p>
          <a:p>
            <a:endParaRPr lang="en-US" sz="2800" dirty="0" smtClean="0">
              <a:latin typeface="Baskerville Old Fac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Rackspace</a:t>
            </a:r>
          </a:p>
          <a:p>
            <a:endParaRPr lang="en-US" sz="2800" dirty="0" smtClean="0">
              <a:latin typeface="Baskerville Old Fac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IBM</a:t>
            </a:r>
          </a:p>
          <a:p>
            <a:endParaRPr lang="en-US" sz="2800" dirty="0" smtClean="0">
              <a:latin typeface="Baskerville Old Fac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Baskerville Old Face" pitchFamily="18" charset="0"/>
              </a:rPr>
              <a:t>Critix</a:t>
            </a:r>
          </a:p>
          <a:p>
            <a:endParaRPr lang="en-US" sz="2800" dirty="0" smtClean="0">
              <a:latin typeface="Baskerville Old Fac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Baskerville Old Face" pitchFamily="18" charset="0"/>
              </a:rPr>
              <a:t>Openstack</a:t>
            </a:r>
            <a:endParaRPr lang="en-US" sz="2800" dirty="0" smtClean="0">
              <a:latin typeface="Baskerville Old Face" pitchFamily="18" charset="0"/>
            </a:endParaRPr>
          </a:p>
        </p:txBody>
      </p:sp>
      <p:pic>
        <p:nvPicPr>
          <p:cNvPr id="36866" name="Picture 2" descr="C:\Users\Tamer\Desktop\Apple_i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141" y="4051339"/>
            <a:ext cx="1586890" cy="158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Tamer\Desktop\google_drive_transparent_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64" y="3702245"/>
            <a:ext cx="1935984" cy="19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Tamer\Desktop\microsoft_onedrive_log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64" y="2467062"/>
            <a:ext cx="1935983" cy="1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C:\Users\Tamer\Desktop\drop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047" y="1881207"/>
            <a:ext cx="1935984" cy="19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Cloud computing services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cloud storage</a:t>
            </a:r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  <a:latin typeface="Baskerville Old Face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cloud database</a:t>
            </a:r>
          </a:p>
          <a:p>
            <a:pPr marL="0" indent="0"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cloud application</a:t>
            </a:r>
            <a:endParaRPr lang="en-US" b="1" i="1" dirty="0">
              <a:solidFill>
                <a:srgbClr val="FF000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askerville Old Face" pitchFamily="18" charset="0"/>
              </a:rPr>
              <a:t>Cloud computing features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563"/>
            <a:ext cx="10515600" cy="48625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kern="100" dirty="0" smtClean="0">
                <a:solidFill>
                  <a:srgbClr val="FF0000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No up-front fees: </a:t>
            </a: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askerville Old Face" pitchFamily="18" charset="0"/>
              </a:rPr>
              <a:t>Pay for </a:t>
            </a:r>
            <a:r>
              <a:rPr lang="en-US" sz="2400" dirty="0">
                <a:latin typeface="Baskerville Old Face" pitchFamily="18" charset="0"/>
              </a:rPr>
              <a:t>just what you </a:t>
            </a:r>
            <a:r>
              <a:rPr lang="en-US" sz="2400" dirty="0" smtClean="0">
                <a:latin typeface="Baskerville Old Face" pitchFamily="18" charset="0"/>
              </a:rPr>
              <a:t>rent.</a:t>
            </a: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askerville Old Face" pitchFamily="18" charset="0"/>
              </a:rPr>
              <a:t>Pay </a:t>
            </a:r>
            <a:r>
              <a:rPr lang="en-US" sz="2400" dirty="0">
                <a:latin typeface="Baskerville Old Face" pitchFamily="18" charset="0"/>
              </a:rPr>
              <a:t>as you </a:t>
            </a:r>
            <a:r>
              <a:rPr lang="en-US" sz="2400" dirty="0" smtClean="0">
                <a:latin typeface="Baskerville Old Face" pitchFamily="18" charset="0"/>
              </a:rPr>
              <a:t>go.</a:t>
            </a: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askerville Old Face" pitchFamily="18" charset="0"/>
              </a:rPr>
              <a:t>No construction for the infrastructure.</a:t>
            </a:r>
            <a:endParaRPr lang="en-US" sz="2400" kern="100" dirty="0" smtClean="0">
              <a:latin typeface="Baskerville Old Face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kern="100" dirty="0" smtClean="0">
                <a:solidFill>
                  <a:srgbClr val="FF0000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Low </a:t>
            </a:r>
            <a:r>
              <a:rPr lang="en-US" b="1" i="1" kern="100" dirty="0">
                <a:solidFill>
                  <a:srgbClr val="FF0000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operating </a:t>
            </a:r>
            <a:r>
              <a:rPr lang="en-US" b="1" i="1" kern="100" dirty="0" smtClean="0">
                <a:solidFill>
                  <a:srgbClr val="FF0000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cost:</a:t>
            </a:r>
            <a:r>
              <a:rPr lang="en-US" b="1" i="1" kern="100" dirty="0" smtClean="0">
                <a:solidFill>
                  <a:prstClr val="black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askerville Old Face" pitchFamily="18" charset="0"/>
              </a:rPr>
              <a:t>Dynamic </a:t>
            </a:r>
            <a:r>
              <a:rPr lang="en-US" sz="2400" dirty="0">
                <a:latin typeface="Baskerville Old Face" pitchFamily="18" charset="0"/>
              </a:rPr>
              <a:t>resources </a:t>
            </a:r>
            <a:r>
              <a:rPr lang="en-US" sz="2400" dirty="0" smtClean="0">
                <a:latin typeface="Baskerville Old Face" pitchFamily="18" charset="0"/>
              </a:rPr>
              <a:t>rent. </a:t>
            </a: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askerville Old Face" pitchFamily="18" charset="0"/>
              </a:rPr>
              <a:t>resources could be released dynamically to save </a:t>
            </a:r>
            <a:r>
              <a:rPr lang="en-US" sz="2400" dirty="0">
                <a:latin typeface="Baskerville Old Face" pitchFamily="18" charset="0"/>
              </a:rPr>
              <a:t>money from wasted in a non-useable </a:t>
            </a:r>
            <a:r>
              <a:rPr lang="en-US" sz="2400" dirty="0" smtClean="0">
                <a:latin typeface="Baskerville Old Face" pitchFamily="18" charset="0"/>
              </a:rPr>
              <a:t>capacities.</a:t>
            </a:r>
            <a:endParaRPr lang="en-US" sz="2400" kern="100" dirty="0">
              <a:solidFill>
                <a:prstClr val="black"/>
              </a:solidFill>
              <a:latin typeface="Baskerville Old Face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askerville Old Face" pitchFamily="18" charset="0"/>
              </a:rPr>
              <a:t>Cloud computing features (cont.)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275"/>
            <a:ext cx="10515600" cy="50847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kern="100" dirty="0">
                <a:solidFill>
                  <a:srgbClr val="FF0000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High </a:t>
            </a:r>
            <a:r>
              <a:rPr lang="en-US" b="1" i="1" kern="100" dirty="0" smtClean="0">
                <a:solidFill>
                  <a:srgbClr val="FF0000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scalable: </a:t>
            </a:r>
            <a:endParaRPr lang="en-US" b="1" i="1" kern="100" dirty="0">
              <a:solidFill>
                <a:srgbClr val="FF0000"/>
              </a:solidFill>
              <a:latin typeface="Baskerville Old Face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askerville Old Face" pitchFamily="18" charset="0"/>
              </a:rPr>
              <a:t>Rapid </a:t>
            </a:r>
            <a:r>
              <a:rPr lang="en-US" sz="2400" dirty="0">
                <a:latin typeface="Baskerville Old Face" pitchFamily="18" charset="0"/>
              </a:rPr>
              <a:t>development in </a:t>
            </a:r>
            <a:r>
              <a:rPr lang="en-US" sz="2400" dirty="0" smtClean="0">
                <a:latin typeface="Baskerville Old Face" pitchFamily="18" charset="0"/>
              </a:rPr>
              <a:t>businesses. </a:t>
            </a: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Baskerville Old Face" pitchFamily="18" charset="0"/>
              </a:rPr>
              <a:t>E</a:t>
            </a:r>
            <a:r>
              <a:rPr lang="en-US" sz="2400" dirty="0" smtClean="0">
                <a:latin typeface="Baskerville Old Face" pitchFamily="18" charset="0"/>
              </a:rPr>
              <a:t>nable </a:t>
            </a:r>
            <a:r>
              <a:rPr lang="en-US" sz="2400" dirty="0">
                <a:latin typeface="Baskerville Old Face" pitchFamily="18" charset="0"/>
              </a:rPr>
              <a:t>the service providers to develop and extend its service to manage and handle this rapid growth in service demands</a:t>
            </a:r>
            <a:r>
              <a:rPr lang="en-US" sz="2400" dirty="0" smtClean="0">
                <a:latin typeface="Baskerville Old Face" pitchFamily="18" charset="0"/>
              </a:rPr>
              <a:t>.</a:t>
            </a:r>
            <a:endParaRPr lang="en-US" sz="2400" b="1" i="1" kern="100" dirty="0" smtClean="0">
              <a:solidFill>
                <a:prstClr val="black"/>
              </a:solidFill>
              <a:latin typeface="Baskerville Old Face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kern="100" dirty="0" smtClean="0">
                <a:solidFill>
                  <a:srgbClr val="FF0000"/>
                </a:solidFill>
                <a:latin typeface="Baskerville Old Face" pitchFamily="18" charset="0"/>
                <a:ea typeface="Calibri" panose="020F0502020204030204" pitchFamily="34" charset="0"/>
                <a:cs typeface="Tahoma" panose="020B0604030504040204" pitchFamily="34" charset="0"/>
              </a:rPr>
              <a:t>Easy access: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askerville Old Face" pitchFamily="18" charset="0"/>
              </a:rPr>
              <a:t>Applications </a:t>
            </a:r>
            <a:r>
              <a:rPr lang="en-US" sz="2400" dirty="0">
                <a:latin typeface="Baskerville Old Face" pitchFamily="18" charset="0"/>
              </a:rPr>
              <a:t>well moves with </a:t>
            </a:r>
            <a:r>
              <a:rPr lang="en-US" sz="2400" dirty="0" smtClean="0">
                <a:latin typeface="Baskerville Old Face" pitchFamily="18" charset="0"/>
              </a:rPr>
              <a:t>the user.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askerville Old Face" pitchFamily="18" charset="0"/>
              </a:rPr>
              <a:t>Ease </a:t>
            </a:r>
            <a:r>
              <a:rPr lang="en-US" sz="2400" dirty="0">
                <a:latin typeface="Baskerville Old Face" pitchFamily="18" charset="0"/>
              </a:rPr>
              <a:t>of </a:t>
            </a:r>
            <a:r>
              <a:rPr lang="en-US" sz="2400" dirty="0" smtClean="0">
                <a:latin typeface="Baskerville Old Face" pitchFamily="18" charset="0"/>
              </a:rPr>
              <a:t>access.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askerville Old Face" pitchFamily="18" charset="0"/>
              </a:rPr>
              <a:t>Any </a:t>
            </a:r>
            <a:r>
              <a:rPr lang="en-US" sz="2400" dirty="0">
                <a:latin typeface="Baskerville Old Face" pitchFamily="18" charset="0"/>
              </a:rPr>
              <a:t>net-connected </a:t>
            </a:r>
            <a:r>
              <a:rPr lang="en-US" sz="2400" dirty="0" smtClean="0">
                <a:latin typeface="Baskerville Old Face" pitchFamily="18" charset="0"/>
              </a:rPr>
              <a:t>device.</a:t>
            </a:r>
            <a:endParaRPr lang="en-US" sz="2400" kern="100" dirty="0">
              <a:solidFill>
                <a:prstClr val="black"/>
              </a:solidFill>
              <a:latin typeface="Baskerville Old Face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1290</TotalTime>
  <Words>896</Words>
  <Application>Microsoft Office PowerPoint</Application>
  <PresentationFormat>Custom</PresentationFormat>
  <Paragraphs>148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Cloud Computing </vt:lpstr>
      <vt:lpstr>What you think about Cloud computing ?</vt:lpstr>
      <vt:lpstr>Introduction </vt:lpstr>
      <vt:lpstr>Cloud computing definition</vt:lpstr>
      <vt:lpstr>More simple</vt:lpstr>
      <vt:lpstr>Cloud computing service providers  </vt:lpstr>
      <vt:lpstr>Cloud computing services</vt:lpstr>
      <vt:lpstr>Cloud computing features</vt:lpstr>
      <vt:lpstr>Cloud computing features (cont.)</vt:lpstr>
      <vt:lpstr>Cloud computing features (cont.)</vt:lpstr>
      <vt:lpstr>Cloud computing business models</vt:lpstr>
      <vt:lpstr>Cloud computing business models (cont.)</vt:lpstr>
      <vt:lpstr>Cloud Computing Types </vt:lpstr>
      <vt:lpstr>Cloud Computing Types </vt:lpstr>
      <vt:lpstr>Cloud computing types  (cont.)</vt:lpstr>
      <vt:lpstr>PowerPoint Presentation</vt:lpstr>
      <vt:lpstr>public clouds vs. private clouds</vt:lpstr>
      <vt:lpstr>Cloud Computing</vt:lpstr>
      <vt:lpstr>The future of cloud computing</vt:lpstr>
      <vt:lpstr>PowerPoint Presentation</vt:lpstr>
      <vt:lpstr>PowerPoint Presentation</vt:lpstr>
      <vt:lpstr>Can cloud be green ??</vt:lpstr>
      <vt:lpstr>PowerPoint Presentation</vt:lpstr>
    </vt:vector>
  </TitlesOfParts>
  <Company>GHOST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TamerMagableh</dc:creator>
  <cp:lastModifiedBy>Pc</cp:lastModifiedBy>
  <cp:revision>131</cp:revision>
  <dcterms:created xsi:type="dcterms:W3CDTF">2013-05-05T06:01:32Z</dcterms:created>
  <dcterms:modified xsi:type="dcterms:W3CDTF">2018-08-15T10:42:57Z</dcterms:modified>
</cp:coreProperties>
</file>